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-756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724864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14c561d3d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14c561d3d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14c561d3d8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14c561d3d8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14c561d3d8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14c561d3d8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14c561d3d8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14c561d3d8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14c561d3d8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14c561d3d8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14c561d3d8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14c561d3d8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14c561d3d8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14c561d3d8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14c561d3d8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14c561d3d8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14c561d3d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14c561d3d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14c561d3d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14c561d3d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14c561d3d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14c561d3d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14c561d3d8_4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14c561d3d8_4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14c561d3d8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14c561d3d8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14c561d3d8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14c561d3d8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14f074bcf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14f074bcf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14c561d3d8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14c561d3d8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14c561d3d8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14c561d3d8_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14c561d3d8_3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14c561d3d8_3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14c561d3d8_3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14c561d3d8_3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14c561d3d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14c561d3d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14c561d3d8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14c561d3d8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14c561d3d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14c561d3d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Calibri"/>
                <a:ea typeface="Calibri"/>
                <a:cs typeface="Calibri"/>
                <a:sym typeface="Calibri"/>
              </a:rPr>
              <a:t>Distribución e idoneidad de hábitat Albatros Ceja Negra Adultos 2011-2013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550" y="2892975"/>
            <a:ext cx="2521700" cy="16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 rotWithShape="1">
          <a:blip r:embed="rId4">
            <a:alphaModFix/>
          </a:blip>
          <a:srcRect r="-17841" b="-3263"/>
          <a:stretch/>
        </p:blipFill>
        <p:spPr>
          <a:xfrm>
            <a:off x="3452350" y="1152600"/>
            <a:ext cx="2672925" cy="335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 rotWithShape="1">
          <a:blip r:embed="rId5">
            <a:alphaModFix/>
          </a:blip>
          <a:srcRect r="9239" b="21911"/>
          <a:stretch/>
        </p:blipFill>
        <p:spPr>
          <a:xfrm>
            <a:off x="5835324" y="1314962"/>
            <a:ext cx="2719301" cy="3026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550" y="1245895"/>
            <a:ext cx="2521700" cy="154278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/>
        </p:nvSpPr>
        <p:spPr>
          <a:xfrm>
            <a:off x="3653340" y="4504250"/>
            <a:ext cx="4901400" cy="6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Variables más importantes en análisis: STT, CHLOR, DEPTH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29" name="Google Shape;129;p22"/>
          <p:cNvSpPr txBox="1"/>
          <p:nvPr/>
        </p:nvSpPr>
        <p:spPr>
          <a:xfrm>
            <a:off x="6125275" y="1741250"/>
            <a:ext cx="180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Paz et al 2021,2022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</a:t>
            </a:r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11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Identificar áreas de distribución de especies de Gorgoniidae y del Albatros Ceja Negra en determinadas ecorregiones de interés y determinar las características de variables biogeoquímicas que caracterizan tales zonas.</a:t>
            </a:r>
            <a:endParaRPr/>
          </a:p>
        </p:txBody>
      </p:sp>
      <p:sp>
        <p:nvSpPr>
          <p:cNvPr id="136" name="Google Shape;136;p23"/>
          <p:cNvSpPr txBox="1"/>
          <p:nvPr/>
        </p:nvSpPr>
        <p:spPr>
          <a:xfrm>
            <a:off x="311700" y="2021025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dk1"/>
                </a:solidFill>
              </a:rPr>
              <a:t>Metodología</a:t>
            </a:r>
            <a:endParaRPr sz="2500"/>
          </a:p>
        </p:txBody>
      </p:sp>
      <p:sp>
        <p:nvSpPr>
          <p:cNvPr id="137" name="Google Shape;137;p23"/>
          <p:cNvSpPr txBox="1">
            <a:spLocks noGrp="1"/>
          </p:cNvSpPr>
          <p:nvPr>
            <p:ph type="body" idx="1"/>
          </p:nvPr>
        </p:nvSpPr>
        <p:spPr>
          <a:xfrm>
            <a:off x="290175" y="2583125"/>
            <a:ext cx="8520600" cy="21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cumplir con los objetivos se utilizó información de observaciones de las especies obtenidas de OBIS a partir de descarga remota en R-Studio.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Las variables utilizadas para caracterizar las ecoregiones fueron SST y CHOLOR, descargadas de manera remota de jupyterhub por pyton a partir del servidor ERDDAP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Ecorregiones:  "Malvinas/Falklands", "Patagonian Shelf", “Guayaquil”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Metodología y resultados</a:t>
            </a:r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Código de 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#Paso 1: Extraer datos de las especies de interés de OBIS por ecoregion con diferentes paquetes como “robis”, “rgdal”, “sp”, entre otros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4685" y="390824"/>
            <a:ext cx="1787165" cy="62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713" y="2277288"/>
            <a:ext cx="4333875" cy="22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Metodología y resultados</a:t>
            </a:r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691600" cy="3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Código de R</a:t>
            </a:r>
            <a:endParaRPr sz="2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000"/>
              <a:t>#Paso 1: Extraer datos de las especies de interés de OBIS por ecoregion con diferentes paquetes como “robis”, “rgdal”, “sp”, entre otros. Usamos la función “geometry” con formato WKT usando la página </a:t>
            </a:r>
            <a:r>
              <a:rPr lang="es" sz="2000">
                <a:solidFill>
                  <a:schemeClr val="accent1"/>
                </a:solidFill>
              </a:rPr>
              <a:t>#https://obis.org/maptool/#</a:t>
            </a:r>
            <a:endParaRPr sz="20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000000"/>
                </a:solidFill>
              </a:rPr>
              <a:t>&gt;gorgoniidae.100_2=occurrence(taxonid = gorg_code, enddepth = depth, geometry = "POLYGON((-80.41992 -3.77656, -84.72656 -3.60114, -83.93555 1.84538, -79.54102 1.58183, -80.41992 -3.77656))")</a:t>
            </a:r>
            <a:endParaRPr sz="17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000000"/>
                </a:solidFill>
              </a:rPr>
              <a:t>&gt;sub_gorgo1 &lt;- data.frame(gorgoniidae.100_2$date_year, gorgoniidae.100_2$scientificName) </a:t>
            </a:r>
            <a:endParaRPr sz="17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000000"/>
                </a:solidFill>
              </a:rPr>
              <a:t>#Cambiamos los headers de las columnas</a:t>
            </a:r>
            <a:endParaRPr sz="17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es" sz="1700">
                <a:solidFill>
                  <a:srgbClr val="000000"/>
                </a:solidFill>
              </a:rPr>
              <a:t>names(sub_gorgo1)[names(sub_gorgo)=="gorgoniidae.100_2.date_year"]&lt;-"year"</a:t>
            </a:r>
            <a:endParaRPr sz="17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es" sz="1700">
                <a:solidFill>
                  <a:srgbClr val="000000"/>
                </a:solidFill>
              </a:rPr>
              <a:t>names(sub_gorgo1)[names(sub_gorgo)=="gorgoniidae.100_2.scientificName"]&lt;-"species"</a:t>
            </a:r>
            <a:endParaRPr sz="17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500">
              <a:solidFill>
                <a:srgbClr val="000000"/>
              </a:solidFill>
            </a:endParaRPr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4685" y="390824"/>
            <a:ext cx="1787165" cy="62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Metodología y resultados</a:t>
            </a:r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Código de 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#Paso 2: Graficar los datos en un mapa con la ecoregion de Guayaquil </a:t>
            </a: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000000"/>
                </a:solidFill>
              </a:rPr>
              <a:t>&gt;crs=CRS("+init=epsg:4326")</a:t>
            </a:r>
            <a:endParaRPr sz="15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es" sz="1500">
                <a:solidFill>
                  <a:srgbClr val="000000"/>
                </a:solidFill>
              </a:rPr>
              <a:t>&gt;gorgoniidae.100_2=SpatialPointsDataFrame(gorgoniidae.100_2[,c("decimalLongitude","decimalLatitude")],data=gorgoniidae.100_2, proj4string= crs)#identifica la espacialidad</a:t>
            </a:r>
            <a:endParaRPr sz="15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es" sz="1500">
                <a:solidFill>
                  <a:srgbClr val="000000"/>
                </a:solidFill>
              </a:rPr>
              <a:t>&gt;Capa&lt;-st_read("~/Desktop/JUDITH/+MASTER ECOLOGIA MARINA /+TESIS MASTER/ECOREGIONES/Marine Ecoregions of the World-2/data/commondata/data0/meow_ecos_expl_clipped_expl.shp")</a:t>
            </a:r>
            <a:endParaRPr sz="15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es" sz="1500">
                <a:solidFill>
                  <a:srgbClr val="000000"/>
                </a:solidFill>
              </a:rPr>
              <a:t>&gt;plot(st_geometry(Capa), axis=T, xlim=c(-90,-75), ylim=c(-5, 2), col=colors, border="black")</a:t>
            </a:r>
            <a:endParaRPr sz="15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es" sz="1500">
                <a:solidFill>
                  <a:srgbClr val="000000"/>
                </a:solidFill>
              </a:rPr>
              <a:t>&gt;plot(st_geometry(tierra), col="grey", add=T, border="black")</a:t>
            </a:r>
            <a:endParaRPr sz="15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es" sz="1500">
                <a:solidFill>
                  <a:srgbClr val="000000"/>
                </a:solidFill>
              </a:rPr>
              <a:t>&gt;plot(gorgoniidae.100_2, add=T, pch=21, col="black", bg="red", cex= 1.5)</a:t>
            </a:r>
            <a:endParaRPr sz="15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500">
              <a:solidFill>
                <a:srgbClr val="000000"/>
              </a:solidFill>
            </a:endParaRPr>
          </a:p>
        </p:txBody>
      </p:sp>
      <p:pic>
        <p:nvPicPr>
          <p:cNvPr id="159" name="Google Shape;1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4685" y="390824"/>
            <a:ext cx="1787165" cy="62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Metodología y resultados</a:t>
            </a: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Código de 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#Paso 2: Graficar los datos en un mapa con la ecoregion de Guayaquil </a:t>
            </a: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500">
              <a:solidFill>
                <a:srgbClr val="000000"/>
              </a:solidFill>
            </a:endParaRPr>
          </a:p>
        </p:txBody>
      </p:sp>
      <p:pic>
        <p:nvPicPr>
          <p:cNvPr id="166" name="Google Shape;1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4685" y="390824"/>
            <a:ext cx="1787165" cy="6269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7"/>
          <p:cNvSpPr txBox="1"/>
          <p:nvPr/>
        </p:nvSpPr>
        <p:spPr>
          <a:xfrm>
            <a:off x="165725" y="1889225"/>
            <a:ext cx="88920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Mapagen &lt;- ggplot()+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geom_sf(data = tierra,color = "black", fill="grey")+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geom_sf_text(data = tierra, aes(label= name), colour = "black")+#https://yutani.rbind.io/post/geom-sf-text-and-geom-sf-label-are-coming/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geom_sf(data = Capa)+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geom_sf_text(data = Capa, aes(label= ECOREGION), colour = "black")+#https://yutani.rbind.io/post/geom-sf-text-and-geom-sf-label-are-coming/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geom_sf(data= gorgo_sf, mapping = aes(color=scientificName), cex=3)+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coord_sf(xlim = c(-90, -75), ylim = c(-5, 3), expand = FALSE)+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ggtitle('Gorgoniidae') +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scale_x_continuous(name ="LONGITUD")+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scale_y_continuous(name ="LATITUD")+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theme(legend.position = "bottom")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311700" y="208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</a:t>
            </a:r>
            <a:endParaRPr/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1450" y="352525"/>
            <a:ext cx="5862600" cy="456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81575"/>
            <a:ext cx="2704750" cy="405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1" name="Google Shape;181;p29"/>
          <p:cNvPicPr preferRelativeResize="0"/>
          <p:nvPr/>
        </p:nvPicPr>
        <p:blipFill rotWithShape="1">
          <a:blip r:embed="rId3">
            <a:alphaModFix/>
          </a:blip>
          <a:srcRect l="23605" r="23679"/>
          <a:stretch/>
        </p:blipFill>
        <p:spPr>
          <a:xfrm>
            <a:off x="4088175" y="344200"/>
            <a:ext cx="4820324" cy="45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850" y="373713"/>
            <a:ext cx="3503312" cy="452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9"/>
          <p:cNvSpPr txBox="1"/>
          <p:nvPr/>
        </p:nvSpPr>
        <p:spPr>
          <a:xfrm>
            <a:off x="2953575" y="4530800"/>
            <a:ext cx="105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M. Favero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</a:t>
            </a:r>
            <a:endParaRPr/>
          </a:p>
        </p:txBody>
      </p:sp>
      <p:pic>
        <p:nvPicPr>
          <p:cNvPr id="189" name="Google Shape;1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600" y="904475"/>
            <a:ext cx="7994501" cy="399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clorofila y temperatura </a:t>
            </a:r>
            <a:endParaRPr/>
          </a:p>
        </p:txBody>
      </p:sp>
      <p:sp>
        <p:nvSpPr>
          <p:cNvPr id="195" name="Google Shape;195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Porque la Chlorofila-</a:t>
            </a:r>
            <a:r>
              <a:rPr lang="es" i="1"/>
              <a:t>a</a:t>
            </a:r>
            <a:r>
              <a:rPr lang="es"/>
              <a:t> es una de las variable más  importantes en las ecoregiones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6" name="Google Shape;1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1975" y="1886992"/>
            <a:ext cx="3319000" cy="1855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 rotWithShape="1">
          <a:blip r:embed="rId4">
            <a:alphaModFix/>
          </a:blip>
          <a:srcRect t="15112" b="36358"/>
          <a:stretch/>
        </p:blipFill>
        <p:spPr>
          <a:xfrm>
            <a:off x="1716125" y="3742550"/>
            <a:ext cx="4514850" cy="122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1"/>
          <p:cNvSpPr txBox="1"/>
          <p:nvPr/>
        </p:nvSpPr>
        <p:spPr>
          <a:xfrm>
            <a:off x="232425" y="2391775"/>
            <a:ext cx="25740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</a:t>
            </a:r>
            <a:r>
              <a:rPr lang="es" sz="1700" b="1"/>
              <a:t>fitoplancton</a:t>
            </a:r>
            <a:r>
              <a:rPr lang="es"/>
              <a:t> es la base de la cadena trófica y es una </a:t>
            </a:r>
            <a:r>
              <a:rPr lang="es" b="1"/>
              <a:t>variable</a:t>
            </a:r>
            <a:r>
              <a:rPr lang="es"/>
              <a:t> integral</a:t>
            </a:r>
            <a:endParaRPr/>
          </a:p>
        </p:txBody>
      </p:sp>
      <p:pic>
        <p:nvPicPr>
          <p:cNvPr id="199" name="Google Shape;19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4550" y="1711320"/>
            <a:ext cx="2852975" cy="24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Variación mensual en el Sur de California</a:t>
            </a:r>
            <a:endParaRPr/>
          </a:p>
        </p:txBody>
      </p:sp>
      <p:sp>
        <p:nvSpPr>
          <p:cNvPr id="205" name="Google Shape;205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298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Las proliferaciones fitoplanctónicas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nutrientes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luz del sol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circulación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temperatura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mezcla vertical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surgencias: costeras y estacionales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batimetría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turbulencia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Entre los más importantes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6" name="Google Shape;2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3208" y="1076275"/>
            <a:ext cx="5343292" cy="403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2"/>
          <p:cNvSpPr txBox="1"/>
          <p:nvPr/>
        </p:nvSpPr>
        <p:spPr>
          <a:xfrm>
            <a:off x="400600" y="1529650"/>
            <a:ext cx="3000000" cy="11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Biológicos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Ecológicos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Físicos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s" sz="2233" b="1"/>
              <a:t>Patagonia</a:t>
            </a:r>
            <a:endParaRPr sz="3833"/>
          </a:p>
        </p:txBody>
      </p:sp>
      <p:sp>
        <p:nvSpPr>
          <p:cNvPr id="213" name="Google Shape;213;p33"/>
          <p:cNvSpPr txBox="1"/>
          <p:nvPr/>
        </p:nvSpPr>
        <p:spPr>
          <a:xfrm>
            <a:off x="311700" y="1017725"/>
            <a:ext cx="2548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200" b="1">
                <a:solidFill>
                  <a:schemeClr val="dk1"/>
                </a:solidFill>
              </a:rPr>
              <a:t>Temperatura - Clorofilas</a:t>
            </a:r>
            <a:endParaRPr sz="1200" b="1">
              <a:solidFill>
                <a:schemeClr val="dk1"/>
              </a:solidFill>
            </a:endParaRPr>
          </a:p>
        </p:txBody>
      </p:sp>
      <p:pic>
        <p:nvPicPr>
          <p:cNvPr id="214" name="Google Shape;214;p33"/>
          <p:cNvPicPr preferRelativeResize="0"/>
          <p:nvPr/>
        </p:nvPicPr>
        <p:blipFill rotWithShape="1">
          <a:blip r:embed="rId3">
            <a:alphaModFix/>
          </a:blip>
          <a:srcRect t="4122" r="2486"/>
          <a:stretch/>
        </p:blipFill>
        <p:spPr>
          <a:xfrm>
            <a:off x="-301225" y="1554725"/>
            <a:ext cx="3884125" cy="370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5975" y="0"/>
            <a:ext cx="2968025" cy="296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5023" y="345600"/>
            <a:ext cx="3570950" cy="144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81930" y="2968025"/>
            <a:ext cx="5462069" cy="217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2100" b="1"/>
              <a:t>Islas Malvinas</a:t>
            </a:r>
            <a:endParaRPr sz="2400" b="1"/>
          </a:p>
        </p:txBody>
      </p:sp>
      <p:sp>
        <p:nvSpPr>
          <p:cNvPr id="223" name="Google Shape;223;p34"/>
          <p:cNvSpPr txBox="1"/>
          <p:nvPr/>
        </p:nvSpPr>
        <p:spPr>
          <a:xfrm>
            <a:off x="311700" y="925150"/>
            <a:ext cx="2548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200" b="1">
                <a:solidFill>
                  <a:schemeClr val="dk1"/>
                </a:solidFill>
              </a:rPr>
              <a:t>Temperatura - Clorofilas</a:t>
            </a:r>
            <a:endParaRPr sz="1200" b="1">
              <a:solidFill>
                <a:schemeClr val="dk1"/>
              </a:solidFill>
            </a:endParaRPr>
          </a:p>
        </p:txBody>
      </p:sp>
      <p:pic>
        <p:nvPicPr>
          <p:cNvPr id="224" name="Google Shape;2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33750"/>
            <a:ext cx="3409750" cy="34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0550" y="3412600"/>
            <a:ext cx="4448175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4775" y="258175"/>
            <a:ext cx="3514025" cy="147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7150" y="0"/>
            <a:ext cx="3106850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4" name="Google Shape;23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76"/>
            <a:ext cx="9144001" cy="5128948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5"/>
          <p:cNvSpPr txBox="1">
            <a:spLocks noGrp="1"/>
          </p:cNvSpPr>
          <p:nvPr>
            <p:ph type="title"/>
          </p:nvPr>
        </p:nvSpPr>
        <p:spPr>
          <a:xfrm>
            <a:off x="254725" y="502025"/>
            <a:ext cx="353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220" b="1">
                <a:solidFill>
                  <a:srgbClr val="FFFF00"/>
                </a:solidFill>
              </a:rPr>
              <a:t>Lo logramos!!</a:t>
            </a:r>
            <a:endParaRPr sz="3220" b="1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 general</a:t>
            </a:r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 b="1"/>
              <a:t>OBIS: </a:t>
            </a:r>
            <a:r>
              <a:rPr lang="es"/>
              <a:t>Sistema de información sobre Biodiversidad Oceánica. Distribución y abundancia de especies marinas</a:t>
            </a:r>
            <a:endParaRPr/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500" y="2094826"/>
            <a:ext cx="8089926" cy="277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 general</a:t>
            </a:r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-40275" y="1152475"/>
            <a:ext cx="6112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 b="1"/>
              <a:t>Ecoregiones: </a:t>
            </a:r>
            <a:r>
              <a:rPr lang="es"/>
              <a:t>Las ecoregiones son la unidad más pequeña en el sistema MEOW y está definida como: </a:t>
            </a:r>
            <a:endParaRPr/>
          </a:p>
          <a:p>
            <a:pPr marL="91440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500"/>
              <a:t>“Áreas de composición de especies relativamente homogéneas, distintas de los sistemas adyacentes. Es probable que la composición de especies esté determinada por un conjunto distinto de características oceanográficas o topográficas. Los factores de forzamiento biogeográfico que definen las ecorregiones puede incluir aislamiento, surgencia, aportes de nutrientes, afluencia de agua dulce, temperatura, corrientes, etc. “</a:t>
            </a:r>
            <a:endParaRPr sz="1500"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4550" y="247875"/>
            <a:ext cx="2809550" cy="462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4840500" y="456887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00">
                <a:solidFill>
                  <a:schemeClr val="dk2"/>
                </a:solidFill>
              </a:rPr>
              <a:t>Spalding 2007</a:t>
            </a:r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 general</a:t>
            </a:r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>
            <a:off x="-40275" y="1152475"/>
            <a:ext cx="6112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 b="1"/>
              <a:t>Ecoregiones: </a:t>
            </a:r>
            <a:r>
              <a:rPr lang="es"/>
              <a:t>Las ecoregiones son la unidad más pequeña en el sistema MEOW y está definida como: </a:t>
            </a:r>
            <a:endParaRPr/>
          </a:p>
          <a:p>
            <a:pPr marL="91440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500"/>
              <a:t>“En términos ecológicos, estas unidades pueden abarcar procesos ecológicos o de historia de vida para la mayoría de especies sésiles. Algunas tienen grandes niveles de endemismo”</a:t>
            </a:r>
            <a:endParaRPr sz="1500"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4550" y="247875"/>
            <a:ext cx="2809550" cy="462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4840500" y="456887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00">
                <a:solidFill>
                  <a:schemeClr val="dk2"/>
                </a:solidFill>
              </a:rPr>
              <a:t>Spalding 2007</a:t>
            </a:r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311700" y="30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s" sz="2000" b="1">
                <a:latin typeface="Calibri"/>
                <a:ea typeface="Calibri"/>
                <a:cs typeface="Calibri"/>
                <a:sym typeface="Calibri"/>
              </a:rPr>
              <a:t>Gorgoniidae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8"/>
          <p:cNvSpPr txBox="1"/>
          <p:nvPr/>
        </p:nvSpPr>
        <p:spPr>
          <a:xfrm>
            <a:off x="190725" y="1061725"/>
            <a:ext cx="52452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Son una familia de antozoos octocorales del orden Alcyoneacea y con un eje compuesto de gorgonina (sustancia proteica que conforma su esqueleto)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Especies bio-ingenieras, alta complejidad estructural. Hábitat para otras especies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8100" y="490925"/>
            <a:ext cx="3036490" cy="396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07325"/>
            <a:ext cx="2111766" cy="208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311700" y="30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s" sz="2000" b="1">
                <a:latin typeface="Calibri"/>
                <a:ea typeface="Calibri"/>
                <a:cs typeface="Calibri"/>
                <a:sym typeface="Calibri"/>
              </a:rPr>
              <a:t>Gorgoniidae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19"/>
          <p:cNvPicPr preferRelativeResize="0"/>
          <p:nvPr/>
        </p:nvPicPr>
        <p:blipFill rotWithShape="1">
          <a:blip r:embed="rId3">
            <a:alphaModFix/>
          </a:blip>
          <a:srcRect l="3790" b="6759"/>
          <a:stretch/>
        </p:blipFill>
        <p:spPr>
          <a:xfrm>
            <a:off x="2762075" y="375875"/>
            <a:ext cx="6070224" cy="39946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 txBox="1"/>
          <p:nvPr/>
        </p:nvSpPr>
        <p:spPr>
          <a:xfrm>
            <a:off x="381200" y="4281575"/>
            <a:ext cx="80481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Objetivo: Ver posibles patrones espaciales de la distribución de gorgonias a lo largo del Pacífico Este, después del cierre del canal de Panamá con diferentes variables ambientales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950" y="1474175"/>
            <a:ext cx="8662775" cy="36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/>
          <p:nvPr/>
        </p:nvSpPr>
        <p:spPr>
          <a:xfrm>
            <a:off x="186600" y="545550"/>
            <a:ext cx="89574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Ø Son aves que frecuentan o dependen del ambiente marino en algún momento de su ciclo de vida.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Ø Historia de vida: longevidad, madurez tardía y baja productividad (extremos en albatros y petreles).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Ø Grupo taxonómicamente variado. Amplia diversidad de especies.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293950" y="99150"/>
            <a:ext cx="2622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latin typeface="Calibri"/>
                <a:ea typeface="Calibri"/>
                <a:cs typeface="Calibri"/>
                <a:sym typeface="Calibri"/>
              </a:rPr>
              <a:t>Aves Marinas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title"/>
          </p:nvPr>
        </p:nvSpPr>
        <p:spPr>
          <a:xfrm>
            <a:off x="311700" y="30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s" sz="2000" b="1">
                <a:latin typeface="Calibri"/>
                <a:ea typeface="Calibri"/>
                <a:cs typeface="Calibri"/>
                <a:sym typeface="Calibri"/>
              </a:rPr>
              <a:t>ALBATROS CEJA NEGRA </a:t>
            </a:r>
            <a:r>
              <a:rPr lang="es" sz="2000" b="1" i="1">
                <a:latin typeface="Calibri"/>
                <a:ea typeface="Calibri"/>
                <a:cs typeface="Calibri"/>
                <a:sym typeface="Calibri"/>
              </a:rPr>
              <a:t>(Thalassarche melanophris</a:t>
            </a:r>
            <a:r>
              <a:rPr lang="es" sz="2000" b="1"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21"/>
          <p:cNvPicPr preferRelativeResize="0"/>
          <p:nvPr/>
        </p:nvPicPr>
        <p:blipFill rotWithShape="1">
          <a:blip r:embed="rId3">
            <a:alphaModFix/>
          </a:blip>
          <a:srcRect b="12411"/>
          <a:stretch/>
        </p:blipFill>
        <p:spPr>
          <a:xfrm>
            <a:off x="3106775" y="935825"/>
            <a:ext cx="2607349" cy="180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650" y="2918725"/>
            <a:ext cx="2689725" cy="1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725" y="2918725"/>
            <a:ext cx="2811776" cy="1875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78702" y="3147313"/>
            <a:ext cx="2541400" cy="180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 txBox="1"/>
          <p:nvPr/>
        </p:nvSpPr>
        <p:spPr>
          <a:xfrm>
            <a:off x="3691975" y="2795000"/>
            <a:ext cx="131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Nidificación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1"/>
          <p:cNvSpPr txBox="1"/>
          <p:nvPr/>
        </p:nvSpPr>
        <p:spPr>
          <a:xfrm>
            <a:off x="6147300" y="1117875"/>
            <a:ext cx="2271000" cy="11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Especie con mayores tasas de </a:t>
            </a:r>
            <a:r>
              <a:rPr lang="e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Contactos y Captura Incidental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16" name="Google Shape;116;p21"/>
          <p:cNvSpPr txBox="1"/>
          <p:nvPr/>
        </p:nvSpPr>
        <p:spPr>
          <a:xfrm>
            <a:off x="190725" y="1061725"/>
            <a:ext cx="28512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Albatros más abundante en la Plataforma Continental Argentina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2.5m de envergadura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Alimentación captura superficial: peces calamar, crustaceos, descarte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236950" y="4440700"/>
            <a:ext cx="765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Calibri"/>
                <a:ea typeface="Calibri"/>
                <a:cs typeface="Calibri"/>
                <a:sym typeface="Calibri"/>
              </a:rPr>
              <a:t>M. Favero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917</Words>
  <Application>Microsoft Office PowerPoint</Application>
  <PresentationFormat>Presentación en pantalla (16:9)</PresentationFormat>
  <Paragraphs>100</Paragraphs>
  <Slides>23</Slides>
  <Notes>23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4" baseType="lpstr">
      <vt:lpstr>Simple Light</vt:lpstr>
      <vt:lpstr>Presentación de PowerPoint</vt:lpstr>
      <vt:lpstr>Presentación de PowerPoint</vt:lpstr>
      <vt:lpstr>Introducción general</vt:lpstr>
      <vt:lpstr>Introducción general</vt:lpstr>
      <vt:lpstr>Introducción general</vt:lpstr>
      <vt:lpstr>Gorgoniidae </vt:lpstr>
      <vt:lpstr>Gorgoniidae </vt:lpstr>
      <vt:lpstr>Presentación de PowerPoint</vt:lpstr>
      <vt:lpstr>ALBATROS CEJA NEGRA (Thalassarche melanophris) </vt:lpstr>
      <vt:lpstr>Distribución e idoneidad de hábitat Albatros Ceja Negra Adultos 2011-2013</vt:lpstr>
      <vt:lpstr>Objetivo</vt:lpstr>
      <vt:lpstr>Metodología y resultados</vt:lpstr>
      <vt:lpstr>Metodología y resultados</vt:lpstr>
      <vt:lpstr>Metodología y resultados</vt:lpstr>
      <vt:lpstr>Metodología y resultados</vt:lpstr>
      <vt:lpstr>Resultados</vt:lpstr>
      <vt:lpstr>Presentación de PowerPoint</vt:lpstr>
      <vt:lpstr>Resultados</vt:lpstr>
      <vt:lpstr>La clorofila y temperatura </vt:lpstr>
      <vt:lpstr>Variación mensual en el Sur de California</vt:lpstr>
      <vt:lpstr>Patagonia</vt:lpstr>
      <vt:lpstr>Islas Malvinas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Jesi</cp:lastModifiedBy>
  <cp:revision>1</cp:revision>
  <dcterms:modified xsi:type="dcterms:W3CDTF">2023-03-03T13:49:31Z</dcterms:modified>
</cp:coreProperties>
</file>